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  <p:sldMasterId id="2147483951" r:id="rId2"/>
  </p:sldMasterIdLst>
  <p:notesMasterIdLst>
    <p:notesMasterId r:id="rId4"/>
  </p:notesMasterIdLst>
  <p:sldIdLst>
    <p:sldId id="261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5050"/>
    <a:srgbClr val="FF0066"/>
    <a:srgbClr val="A50021"/>
    <a:srgbClr val="CC9900"/>
    <a:srgbClr val="CC33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8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7F95B-4439-426A-AF60-B38E58CB0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E7F95B-4439-426A-AF60-B38E58CB062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barrylduncan@comcast.net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https://heartandsoulofchange.com</a:t>
            </a:r>
          </a:p>
        </p:txBody>
      </p:sp>
    </p:spTree>
    <p:extLst>
      <p:ext uri="{BB962C8B-B14F-4D97-AF65-F5344CB8AC3E}">
        <p14:creationId xmlns:p14="http://schemas.microsoft.com/office/powerpoint/2010/main" val="311087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40627"/>
            <a:ext cx="6858000" cy="176971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44627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754BB-8BB4-4F3D-BBBD-BB6A4FF79C37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6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48C0F-6CA6-4610-8F85-F7790BE1ABA0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825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2704" y="1737105"/>
            <a:ext cx="7464096" cy="18456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768BE-B567-4AFC-A9A0-4E6284815966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6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9C290-E1D1-4F59-99FB-D6BC426C5C54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539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4593"/>
            <a:ext cx="1135182" cy="2879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88168" y="684593"/>
            <a:ext cx="2288832" cy="2879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86699-9F01-4820-A749-7BB938D3E387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6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B05F4-2ABB-4B0A-94C7-7B504EA1FEDB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0412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33375"/>
            <a:ext cx="7696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773241"/>
            <a:ext cx="3771900" cy="475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773241"/>
            <a:ext cx="3771900" cy="475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928BD-A713-403E-BF95-2EC7E353D901}" type="slidenum">
              <a:rPr lang="en-US">
                <a:solidFill>
                  <a:srgbClr val="FFFFFF"/>
                </a:solidFill>
                <a:cs typeface="Arial"/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5011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fontAlgn="auto">
              <a:spcBef>
                <a:spcPts val="2000"/>
              </a:spcBef>
              <a:spcAft>
                <a:spcPts val="0"/>
              </a:spcAft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  <a:latin typeface="News Gothic M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9CDB3-9464-4D76-9454-DE93ABA938B4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6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E6D02-CC25-4215-AA65-C8217A00142C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9128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/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/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92769"/>
            <a:ext cx="7886700" cy="176971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446276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2DA7B-C443-4397-B87B-6FB9F07EE94E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6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0C0E-EBCC-4952-8735-2C72FF1A3CAC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20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37105"/>
            <a:ext cx="4038600" cy="184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7105"/>
            <a:ext cx="4038600" cy="184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2434D-913A-4F38-8CF8-90A8ECD9F7D9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7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C598-3FE1-489F-8E44-3F7FA2D65773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079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1119117"/>
            <a:ext cx="7886700" cy="5719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2058799"/>
            <a:ext cx="3868737" cy="4462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454"/>
            <a:ext cx="3868737" cy="184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58799"/>
            <a:ext cx="3887788" cy="4462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454"/>
            <a:ext cx="3887788" cy="184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E7D78-D2F1-4238-991C-39A2E106F6A1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8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9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5607D-707C-4A6A-AF45-BA8EC59734C0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537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8E36F-27D8-42AD-BEB8-73755854E065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4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4CC60-669C-468D-B83A-C0B9F45C7846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777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8005F-0EFF-467C-A491-BA3C59EEDC0C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3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0D0CA-1679-4F0B-84F6-0D689A49AF58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170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428" y="1070842"/>
            <a:ext cx="2949575" cy="98693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6"/>
            <a:ext cx="4629150" cy="28710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428" y="2057779"/>
            <a:ext cx="2949575" cy="3282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AB0CA3-4BF9-4B3E-88EF-74E7590737AE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7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E468-6F1E-4044-9290-5685E479C83F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86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428" y="1070842"/>
            <a:ext cx="2949575" cy="98693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805"/>
            <a:ext cx="4629150" cy="5642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428" y="2057779"/>
            <a:ext cx="2949575" cy="3282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C83A0-FF65-462C-A6AC-429A282924BC}" type="slidenum">
              <a:rPr lang="en-US" altLang="en-US">
                <a:cs typeface="Arial"/>
              </a:rPr>
              <a:pPr/>
              <a:t>‹#›</a:t>
            </a:fld>
            <a:endParaRPr lang="en-US" altLang="en-US">
              <a:cs typeface="Arial"/>
            </a:endParaRPr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7" name="Rectangle 5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9B1F9-F648-44BA-8664-22064D3A7128}" type="datetime4">
              <a:rPr lang="en-US" altLang="en-US">
                <a:solidFill>
                  <a:srgbClr val="AAB198"/>
                </a:solidFill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26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1" descr="purple_thin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11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669475"/>
            <a:ext cx="8229600" cy="57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Content Slide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737105"/>
            <a:ext cx="8229600" cy="1845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2986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6202" y="6477000"/>
            <a:ext cx="4667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900">
                <a:solidFill>
                  <a:srgbClr val="414636"/>
                </a:solidFill>
              </a:defRPr>
            </a:lvl1pPr>
          </a:lstStyle>
          <a:p>
            <a:fld id="{72C452A0-6C31-41FD-9DF7-C5524ADE5BD8}" type="slidenum">
              <a:rPr lang="en-US" altLang="en-US">
                <a:latin typeface="Arial Narrow" panose="020B0606020202030204" pitchFamily="34" charset="0"/>
                <a:cs typeface="Arial" panose="020B0604020202020204" pitchFamily="34" charset="0"/>
              </a:rPr>
              <a:pPr/>
              <a:t>‹#›</a:t>
            </a:fld>
            <a:endParaRPr lang="en-US" altLang="en-US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3078" name="Group 8"/>
          <p:cNvGrpSpPr>
            <a:grpSpLocks/>
          </p:cNvGrpSpPr>
          <p:nvPr userDrawn="1"/>
        </p:nvGrpSpPr>
        <p:grpSpPr bwMode="auto">
          <a:xfrm>
            <a:off x="6669278" y="6400800"/>
            <a:ext cx="1989137" cy="223838"/>
            <a:chOff x="2205" y="2084"/>
            <a:chExt cx="1349" cy="152"/>
          </a:xfrm>
        </p:grpSpPr>
        <p:sp>
          <p:nvSpPr>
            <p:cNvPr id="3081" name="Freeform 9"/>
            <p:cNvSpPr>
              <a:spLocks/>
            </p:cNvSpPr>
            <p:nvPr/>
          </p:nvSpPr>
          <p:spPr bwMode="black">
            <a:xfrm>
              <a:off x="2295" y="2127"/>
              <a:ext cx="21" cy="71"/>
            </a:xfrm>
            <a:custGeom>
              <a:avLst/>
              <a:gdLst>
                <a:gd name="T0" fmla="*/ 621 w 9"/>
                <a:gd name="T1" fmla="*/ 156 h 30"/>
                <a:gd name="T2" fmla="*/ 355 w 9"/>
                <a:gd name="T3" fmla="*/ 0 h 30"/>
                <a:gd name="T4" fmla="*/ 0 w 9"/>
                <a:gd name="T5" fmla="*/ 5275 h 30"/>
                <a:gd name="T6" fmla="*/ 1307 w 9"/>
                <a:gd name="T7" fmla="*/ 1562 h 30"/>
                <a:gd name="T8" fmla="*/ 621 w 9"/>
                <a:gd name="T9" fmla="*/ 156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30">
                  <a:moveTo>
                    <a:pt x="4" y="1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9" y="6"/>
                    <a:pt x="7" y="3"/>
                    <a:pt x="4" y="1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black">
            <a:xfrm>
              <a:off x="2276" y="2122"/>
              <a:ext cx="21" cy="76"/>
            </a:xfrm>
            <a:custGeom>
              <a:avLst/>
              <a:gdLst>
                <a:gd name="T0" fmla="*/ 0 w 9"/>
                <a:gd name="T1" fmla="*/ 164 h 32"/>
                <a:gd name="T2" fmla="*/ 621 w 9"/>
                <a:gd name="T3" fmla="*/ 5759 h 32"/>
                <a:gd name="T4" fmla="*/ 1449 w 9"/>
                <a:gd name="T5" fmla="*/ 164 h 32"/>
                <a:gd name="T6" fmla="*/ 0 w 9"/>
                <a:gd name="T7" fmla="*/ 164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32">
                  <a:moveTo>
                    <a:pt x="0" y="1"/>
                  </a:moveTo>
                  <a:cubicBezTo>
                    <a:pt x="4" y="32"/>
                    <a:pt x="4" y="32"/>
                    <a:pt x="4" y="3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6" y="1"/>
                    <a:pt x="3" y="0"/>
                    <a:pt x="0" y="1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black">
            <a:xfrm>
              <a:off x="2257" y="2127"/>
              <a:ext cx="21" cy="71"/>
            </a:xfrm>
            <a:custGeom>
              <a:avLst/>
              <a:gdLst>
                <a:gd name="T0" fmla="*/ 621 w 9"/>
                <a:gd name="T1" fmla="*/ 156 h 30"/>
                <a:gd name="T2" fmla="*/ 152 w 9"/>
                <a:gd name="T3" fmla="*/ 1562 h 30"/>
                <a:gd name="T4" fmla="*/ 1449 w 9"/>
                <a:gd name="T5" fmla="*/ 5275 h 30"/>
                <a:gd name="T6" fmla="*/ 1094 w 9"/>
                <a:gd name="T7" fmla="*/ 0 h 30"/>
                <a:gd name="T8" fmla="*/ 621 w 9"/>
                <a:gd name="T9" fmla="*/ 156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30">
                  <a:moveTo>
                    <a:pt x="4" y="1"/>
                  </a:moveTo>
                  <a:cubicBezTo>
                    <a:pt x="2" y="3"/>
                    <a:pt x="0" y="6"/>
                    <a:pt x="1" y="9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black">
            <a:xfrm>
              <a:off x="2231" y="2136"/>
              <a:ext cx="36" cy="64"/>
            </a:xfrm>
            <a:custGeom>
              <a:avLst/>
              <a:gdLst>
                <a:gd name="T0" fmla="*/ 0 w 15"/>
                <a:gd name="T1" fmla="*/ 0 h 27"/>
                <a:gd name="T2" fmla="*/ 2846 w 15"/>
                <a:gd name="T3" fmla="*/ 4793 h 27"/>
                <a:gd name="T4" fmla="*/ 1757 w 15"/>
                <a:gd name="T5" fmla="*/ 668 h 27"/>
                <a:gd name="T6" fmla="*/ 0 w 15"/>
                <a:gd name="T7" fmla="*/ 0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27">
                  <a:moveTo>
                    <a:pt x="0" y="0"/>
                  </a:moveTo>
                  <a:cubicBezTo>
                    <a:pt x="5" y="9"/>
                    <a:pt x="10" y="18"/>
                    <a:pt x="15" y="27"/>
                  </a:cubicBezTo>
                  <a:cubicBezTo>
                    <a:pt x="14" y="19"/>
                    <a:pt x="12" y="7"/>
                    <a:pt x="9" y="4"/>
                  </a:cubicBezTo>
                  <a:cubicBezTo>
                    <a:pt x="6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black">
            <a:xfrm>
              <a:off x="2210" y="2136"/>
              <a:ext cx="50" cy="67"/>
            </a:xfrm>
            <a:custGeom>
              <a:avLst/>
              <a:gdLst>
                <a:gd name="T0" fmla="*/ 0 w 21"/>
                <a:gd name="T1" fmla="*/ 945 h 28"/>
                <a:gd name="T2" fmla="*/ 3821 w 21"/>
                <a:gd name="T3" fmla="*/ 5245 h 28"/>
                <a:gd name="T4" fmla="*/ 1445 w 21"/>
                <a:gd name="T5" fmla="*/ 0 h 28"/>
                <a:gd name="T6" fmla="*/ 0 w 21"/>
                <a:gd name="T7" fmla="*/ 945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" h="28">
                  <a:moveTo>
                    <a:pt x="0" y="5"/>
                  </a:moveTo>
                  <a:cubicBezTo>
                    <a:pt x="21" y="28"/>
                    <a:pt x="21" y="28"/>
                    <a:pt x="21" y="28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2" y="2"/>
                    <a:pt x="0" y="5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black">
            <a:xfrm>
              <a:off x="2304" y="2148"/>
              <a:ext cx="31" cy="52"/>
            </a:xfrm>
            <a:custGeom>
              <a:avLst/>
              <a:gdLst>
                <a:gd name="T0" fmla="*/ 558 w 13"/>
                <a:gd name="T1" fmla="*/ 1028 h 22"/>
                <a:gd name="T2" fmla="*/ 0 w 13"/>
                <a:gd name="T3" fmla="*/ 3843 h 22"/>
                <a:gd name="T4" fmla="*/ 2389 w 13"/>
                <a:gd name="T5" fmla="*/ 0 h 22"/>
                <a:gd name="T6" fmla="*/ 558 w 13"/>
                <a:gd name="T7" fmla="*/ 1028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2">
                  <a:moveTo>
                    <a:pt x="3" y="6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4" y="15"/>
                    <a:pt x="9" y="7"/>
                    <a:pt x="13" y="0"/>
                  </a:cubicBezTo>
                  <a:cubicBezTo>
                    <a:pt x="9" y="0"/>
                    <a:pt x="5" y="1"/>
                    <a:pt x="3" y="6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black">
            <a:xfrm>
              <a:off x="2312" y="2148"/>
              <a:ext cx="44" cy="57"/>
            </a:xfrm>
            <a:custGeom>
              <a:avLst/>
              <a:gdLst>
                <a:gd name="T0" fmla="*/ 1663 w 19"/>
                <a:gd name="T1" fmla="*/ 0 h 24"/>
                <a:gd name="T2" fmla="*/ 0 w 19"/>
                <a:gd name="T3" fmla="*/ 4299 h 24"/>
                <a:gd name="T4" fmla="*/ 2934 w 19"/>
                <a:gd name="T5" fmla="*/ 537 h 24"/>
                <a:gd name="T6" fmla="*/ 1663 w 19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24">
                  <a:moveTo>
                    <a:pt x="11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1"/>
                    <a:pt x="14" y="0"/>
                    <a:pt x="11" y="0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black">
            <a:xfrm>
              <a:off x="2205" y="2148"/>
              <a:ext cx="47" cy="62"/>
            </a:xfrm>
            <a:custGeom>
              <a:avLst/>
              <a:gdLst>
                <a:gd name="T0" fmla="*/ 0 w 20"/>
                <a:gd name="T1" fmla="*/ 1843 h 26"/>
                <a:gd name="T2" fmla="*/ 3363 w 20"/>
                <a:gd name="T3" fmla="*/ 4788 h 26"/>
                <a:gd name="T4" fmla="*/ 364 w 20"/>
                <a:gd name="T5" fmla="*/ 0 h 26"/>
                <a:gd name="T6" fmla="*/ 0 w 20"/>
                <a:gd name="T7" fmla="*/ 1843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" h="26">
                  <a:moveTo>
                    <a:pt x="0" y="10"/>
                  </a:moveTo>
                  <a:cubicBezTo>
                    <a:pt x="6" y="15"/>
                    <a:pt x="13" y="21"/>
                    <a:pt x="2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7"/>
                    <a:pt x="0" y="10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black">
            <a:xfrm>
              <a:off x="2321" y="2158"/>
              <a:ext cx="45" cy="52"/>
            </a:xfrm>
            <a:custGeom>
              <a:avLst/>
              <a:gdLst>
                <a:gd name="T0" fmla="*/ 3214 w 19"/>
                <a:gd name="T1" fmla="*/ 369 h 22"/>
                <a:gd name="T2" fmla="*/ 2828 w 19"/>
                <a:gd name="T3" fmla="*/ 0 h 22"/>
                <a:gd name="T4" fmla="*/ 0 w 19"/>
                <a:gd name="T5" fmla="*/ 3843 h 22"/>
                <a:gd name="T6" fmla="*/ 3361 w 19"/>
                <a:gd name="T7" fmla="*/ 1257 h 22"/>
                <a:gd name="T8" fmla="*/ 3214 w 19"/>
                <a:gd name="T9" fmla="*/ 369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22">
                  <a:moveTo>
                    <a:pt x="18" y="2"/>
                  </a:moveTo>
                  <a:cubicBezTo>
                    <a:pt x="17" y="1"/>
                    <a:pt x="17" y="0"/>
                    <a:pt x="16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7"/>
                    <a:pt x="12" y="12"/>
                    <a:pt x="19" y="7"/>
                  </a:cubicBezTo>
                  <a:cubicBezTo>
                    <a:pt x="19" y="5"/>
                    <a:pt x="18" y="3"/>
                    <a:pt x="18" y="2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black">
            <a:xfrm>
              <a:off x="2205" y="2177"/>
              <a:ext cx="40" cy="40"/>
            </a:xfrm>
            <a:custGeom>
              <a:avLst/>
              <a:gdLst>
                <a:gd name="T0" fmla="*/ 0 w 17"/>
                <a:gd name="T1" fmla="*/ 1501 h 17"/>
                <a:gd name="T2" fmla="*/ 2880 w 17"/>
                <a:gd name="T3" fmla="*/ 2880 h 17"/>
                <a:gd name="T4" fmla="*/ 0 w 17"/>
                <a:gd name="T5" fmla="*/ 0 h 17"/>
                <a:gd name="T6" fmla="*/ 0 w 17"/>
                <a:gd name="T7" fmla="*/ 1501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12" y="11"/>
                    <a:pt x="6" y="5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black">
            <a:xfrm>
              <a:off x="2326" y="2179"/>
              <a:ext cx="40" cy="38"/>
            </a:xfrm>
            <a:custGeom>
              <a:avLst/>
              <a:gdLst>
                <a:gd name="T0" fmla="*/ 2880 w 17"/>
                <a:gd name="T1" fmla="*/ 1432 h 16"/>
                <a:gd name="T2" fmla="*/ 2880 w 17"/>
                <a:gd name="T3" fmla="*/ 0 h 16"/>
                <a:gd name="T4" fmla="*/ 0 w 17"/>
                <a:gd name="T5" fmla="*/ 2867 h 16"/>
                <a:gd name="T6" fmla="*/ 2880 w 17"/>
                <a:gd name="T7" fmla="*/ 1432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16">
                  <a:moveTo>
                    <a:pt x="17" y="8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3"/>
                    <a:pt x="11" y="11"/>
                    <a:pt x="17" y="8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black">
            <a:xfrm>
              <a:off x="2205" y="2200"/>
              <a:ext cx="38" cy="24"/>
            </a:xfrm>
            <a:custGeom>
              <a:avLst/>
              <a:gdLst>
                <a:gd name="T0" fmla="*/ 0 w 16"/>
                <a:gd name="T1" fmla="*/ 1354 h 10"/>
                <a:gd name="T2" fmla="*/ 2867 w 16"/>
                <a:gd name="T3" fmla="*/ 1925 h 10"/>
                <a:gd name="T4" fmla="*/ 0 w 16"/>
                <a:gd name="T5" fmla="*/ 0 h 10"/>
                <a:gd name="T6" fmla="*/ 0 w 16"/>
                <a:gd name="T7" fmla="*/ 1354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10">
                  <a:moveTo>
                    <a:pt x="0" y="7"/>
                  </a:moveTo>
                  <a:cubicBezTo>
                    <a:pt x="5" y="8"/>
                    <a:pt x="11" y="9"/>
                    <a:pt x="16" y="1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black">
            <a:xfrm>
              <a:off x="2330" y="2203"/>
              <a:ext cx="36" cy="21"/>
            </a:xfrm>
            <a:custGeom>
              <a:avLst/>
              <a:gdLst>
                <a:gd name="T0" fmla="*/ 2846 w 15"/>
                <a:gd name="T1" fmla="*/ 980 h 9"/>
                <a:gd name="T2" fmla="*/ 2846 w 15"/>
                <a:gd name="T3" fmla="*/ 0 h 9"/>
                <a:gd name="T4" fmla="*/ 0 w 15"/>
                <a:gd name="T5" fmla="*/ 1449 h 9"/>
                <a:gd name="T6" fmla="*/ 2846 w 15"/>
                <a:gd name="T7" fmla="*/ 98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9">
                  <a:moveTo>
                    <a:pt x="15" y="6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0" y="3"/>
                    <a:pt x="5" y="6"/>
                    <a:pt x="0" y="9"/>
                  </a:cubicBezTo>
                  <a:lnTo>
                    <a:pt x="15" y="6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black">
            <a:xfrm>
              <a:off x="2205" y="2219"/>
              <a:ext cx="36" cy="14"/>
            </a:xfrm>
            <a:custGeom>
              <a:avLst/>
              <a:gdLst>
                <a:gd name="T0" fmla="*/ 0 w 36"/>
                <a:gd name="T1" fmla="*/ 14 h 14"/>
                <a:gd name="T2" fmla="*/ 36 w 36"/>
                <a:gd name="T3" fmla="*/ 14 h 14"/>
                <a:gd name="T4" fmla="*/ 0 w 36"/>
                <a:gd name="T5" fmla="*/ 0 h 14"/>
                <a:gd name="T6" fmla="*/ 0 w 36"/>
                <a:gd name="T7" fmla="*/ 14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4">
                  <a:moveTo>
                    <a:pt x="0" y="14"/>
                  </a:moveTo>
                  <a:lnTo>
                    <a:pt x="36" y="14"/>
                  </a:ln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black">
            <a:xfrm>
              <a:off x="2330" y="2219"/>
              <a:ext cx="36" cy="14"/>
            </a:xfrm>
            <a:custGeom>
              <a:avLst/>
              <a:gdLst>
                <a:gd name="T0" fmla="*/ 2846 w 15"/>
                <a:gd name="T1" fmla="*/ 980 h 6"/>
                <a:gd name="T2" fmla="*/ 2846 w 15"/>
                <a:gd name="T3" fmla="*/ 0 h 6"/>
                <a:gd name="T4" fmla="*/ 0 w 15"/>
                <a:gd name="T5" fmla="*/ 980 h 6"/>
                <a:gd name="T6" fmla="*/ 2846 w 15"/>
                <a:gd name="T7" fmla="*/ 98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6">
                  <a:moveTo>
                    <a:pt x="15" y="6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0" y="3"/>
                    <a:pt x="5" y="4"/>
                    <a:pt x="0" y="6"/>
                  </a:cubicBezTo>
                  <a:lnTo>
                    <a:pt x="15" y="6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black">
            <a:xfrm>
              <a:off x="2321" y="2106"/>
              <a:ext cx="33" cy="42"/>
            </a:xfrm>
            <a:custGeom>
              <a:avLst/>
              <a:gdLst>
                <a:gd name="T0" fmla="*/ 2251 w 14"/>
                <a:gd name="T1" fmla="*/ 1601 h 18"/>
                <a:gd name="T2" fmla="*/ 0 w 14"/>
                <a:gd name="T3" fmla="*/ 1449 h 18"/>
                <a:gd name="T4" fmla="*/ 2251 w 14"/>
                <a:gd name="T5" fmla="*/ 1601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8">
                  <a:moveTo>
                    <a:pt x="13" y="10"/>
                  </a:moveTo>
                  <a:cubicBezTo>
                    <a:pt x="13" y="0"/>
                    <a:pt x="0" y="0"/>
                    <a:pt x="0" y="9"/>
                  </a:cubicBezTo>
                  <a:cubicBezTo>
                    <a:pt x="0" y="18"/>
                    <a:pt x="14" y="18"/>
                    <a:pt x="13" y="10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black">
            <a:xfrm>
              <a:off x="2352" y="2127"/>
              <a:ext cx="0" cy="2"/>
            </a:xfrm>
            <a:custGeom>
              <a:avLst/>
              <a:gdLst>
                <a:gd name="T0" fmla="*/ 0 h 1"/>
                <a:gd name="T1" fmla="*/ 64 h 1"/>
                <a:gd name="T2" fmla="*/ 64 h 1"/>
                <a:gd name="T3" fmla="*/ 0 h 1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0" y="T0"/>
                </a:cxn>
                <a:cxn ang="T5">
                  <a:pos x="0" y="T1"/>
                </a:cxn>
                <a:cxn ang="T6">
                  <a:pos x="0" y="T2"/>
                </a:cxn>
                <a:cxn ang="T7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black">
            <a:xfrm>
              <a:off x="2217" y="2096"/>
              <a:ext cx="33" cy="43"/>
            </a:xfrm>
            <a:custGeom>
              <a:avLst/>
              <a:gdLst>
                <a:gd name="T0" fmla="*/ 2411 w 14"/>
                <a:gd name="T1" fmla="*/ 1730 h 18"/>
                <a:gd name="T2" fmla="*/ 0 w 14"/>
                <a:gd name="T3" fmla="*/ 1730 h 18"/>
                <a:gd name="T4" fmla="*/ 2411 w 14"/>
                <a:gd name="T5" fmla="*/ 173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8">
                  <a:moveTo>
                    <a:pt x="14" y="9"/>
                  </a:moveTo>
                  <a:cubicBezTo>
                    <a:pt x="14" y="0"/>
                    <a:pt x="0" y="0"/>
                    <a:pt x="0" y="9"/>
                  </a:cubicBezTo>
                  <a:cubicBezTo>
                    <a:pt x="0" y="18"/>
                    <a:pt x="14" y="18"/>
                    <a:pt x="14" y="9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black">
            <a:xfrm>
              <a:off x="2269" y="2084"/>
              <a:ext cx="35" cy="38"/>
            </a:xfrm>
            <a:custGeom>
              <a:avLst/>
              <a:gdLst>
                <a:gd name="T0" fmla="*/ 1094 w 15"/>
                <a:gd name="T1" fmla="*/ 2867 h 16"/>
                <a:gd name="T2" fmla="*/ 2429 w 15"/>
                <a:gd name="T3" fmla="*/ 1432 h 16"/>
                <a:gd name="T4" fmla="*/ 1094 w 15"/>
                <a:gd name="T5" fmla="*/ 0 h 16"/>
                <a:gd name="T6" fmla="*/ 0 w 15"/>
                <a:gd name="T7" fmla="*/ 1432 h 16"/>
                <a:gd name="T8" fmla="*/ 1094 w 15"/>
                <a:gd name="T9" fmla="*/ 2867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6">
                  <a:moveTo>
                    <a:pt x="7" y="16"/>
                  </a:moveTo>
                  <a:cubicBezTo>
                    <a:pt x="13" y="16"/>
                    <a:pt x="15" y="12"/>
                    <a:pt x="15" y="8"/>
                  </a:cubicBezTo>
                  <a:cubicBezTo>
                    <a:pt x="15" y="2"/>
                    <a:pt x="12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1"/>
                    <a:pt x="1" y="15"/>
                    <a:pt x="7" y="16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0" name="Rectangle 28"/>
            <p:cNvSpPr>
              <a:spLocks noChangeArrowheads="1"/>
            </p:cNvSpPr>
            <p:nvPr/>
          </p:nvSpPr>
          <p:spPr bwMode="black">
            <a:xfrm>
              <a:off x="2552" y="2148"/>
              <a:ext cx="15" cy="85"/>
            </a:xfrm>
            <a:prstGeom prst="rect">
              <a:avLst/>
            </a:pr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01" name="Freeform 29"/>
            <p:cNvSpPr>
              <a:spLocks noEditPoints="1"/>
            </p:cNvSpPr>
            <p:nvPr/>
          </p:nvSpPr>
          <p:spPr bwMode="black">
            <a:xfrm>
              <a:off x="2423" y="2148"/>
              <a:ext cx="125" cy="85"/>
            </a:xfrm>
            <a:custGeom>
              <a:avLst/>
              <a:gdLst>
                <a:gd name="T0" fmla="*/ 75 w 125"/>
                <a:gd name="T1" fmla="*/ 50 h 85"/>
                <a:gd name="T2" fmla="*/ 87 w 125"/>
                <a:gd name="T3" fmla="*/ 14 h 85"/>
                <a:gd name="T4" fmla="*/ 87 w 125"/>
                <a:gd name="T5" fmla="*/ 14 h 85"/>
                <a:gd name="T6" fmla="*/ 99 w 125"/>
                <a:gd name="T7" fmla="*/ 50 h 85"/>
                <a:gd name="T8" fmla="*/ 75 w 125"/>
                <a:gd name="T9" fmla="*/ 50 h 85"/>
                <a:gd name="T10" fmla="*/ 77 w 125"/>
                <a:gd name="T11" fmla="*/ 0 h 85"/>
                <a:gd name="T12" fmla="*/ 54 w 125"/>
                <a:gd name="T13" fmla="*/ 74 h 85"/>
                <a:gd name="T14" fmla="*/ 28 w 125"/>
                <a:gd name="T15" fmla="*/ 43 h 85"/>
                <a:gd name="T16" fmla="*/ 61 w 125"/>
                <a:gd name="T17" fmla="*/ 0 h 85"/>
                <a:gd name="T18" fmla="*/ 44 w 125"/>
                <a:gd name="T19" fmla="*/ 0 h 85"/>
                <a:gd name="T20" fmla="*/ 14 w 125"/>
                <a:gd name="T21" fmla="*/ 40 h 85"/>
                <a:gd name="T22" fmla="*/ 14 w 125"/>
                <a:gd name="T23" fmla="*/ 0 h 85"/>
                <a:gd name="T24" fmla="*/ 0 w 125"/>
                <a:gd name="T25" fmla="*/ 0 h 85"/>
                <a:gd name="T26" fmla="*/ 0 w 125"/>
                <a:gd name="T27" fmla="*/ 85 h 85"/>
                <a:gd name="T28" fmla="*/ 14 w 125"/>
                <a:gd name="T29" fmla="*/ 85 h 85"/>
                <a:gd name="T30" fmla="*/ 14 w 125"/>
                <a:gd name="T31" fmla="*/ 43 h 85"/>
                <a:gd name="T32" fmla="*/ 44 w 125"/>
                <a:gd name="T33" fmla="*/ 85 h 85"/>
                <a:gd name="T34" fmla="*/ 49 w 125"/>
                <a:gd name="T35" fmla="*/ 85 h 85"/>
                <a:gd name="T36" fmla="*/ 49 w 125"/>
                <a:gd name="T37" fmla="*/ 85 h 85"/>
                <a:gd name="T38" fmla="*/ 63 w 125"/>
                <a:gd name="T39" fmla="*/ 85 h 85"/>
                <a:gd name="T40" fmla="*/ 70 w 125"/>
                <a:gd name="T41" fmla="*/ 62 h 85"/>
                <a:gd name="T42" fmla="*/ 101 w 125"/>
                <a:gd name="T43" fmla="*/ 62 h 85"/>
                <a:gd name="T44" fmla="*/ 110 w 125"/>
                <a:gd name="T45" fmla="*/ 85 h 85"/>
                <a:gd name="T46" fmla="*/ 125 w 125"/>
                <a:gd name="T47" fmla="*/ 85 h 85"/>
                <a:gd name="T48" fmla="*/ 96 w 125"/>
                <a:gd name="T49" fmla="*/ 0 h 85"/>
                <a:gd name="T50" fmla="*/ 77 w 125"/>
                <a:gd name="T51" fmla="*/ 0 h 8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5" h="85">
                  <a:moveTo>
                    <a:pt x="75" y="50"/>
                  </a:moveTo>
                  <a:lnTo>
                    <a:pt x="87" y="14"/>
                  </a:lnTo>
                  <a:lnTo>
                    <a:pt x="99" y="50"/>
                  </a:lnTo>
                  <a:lnTo>
                    <a:pt x="75" y="50"/>
                  </a:lnTo>
                  <a:close/>
                  <a:moveTo>
                    <a:pt x="77" y="0"/>
                  </a:moveTo>
                  <a:lnTo>
                    <a:pt x="54" y="74"/>
                  </a:lnTo>
                  <a:lnTo>
                    <a:pt x="28" y="43"/>
                  </a:lnTo>
                  <a:lnTo>
                    <a:pt x="61" y="0"/>
                  </a:lnTo>
                  <a:lnTo>
                    <a:pt x="44" y="0"/>
                  </a:lnTo>
                  <a:lnTo>
                    <a:pt x="14" y="40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85"/>
                  </a:lnTo>
                  <a:lnTo>
                    <a:pt x="14" y="85"/>
                  </a:lnTo>
                  <a:lnTo>
                    <a:pt x="14" y="43"/>
                  </a:lnTo>
                  <a:lnTo>
                    <a:pt x="44" y="85"/>
                  </a:lnTo>
                  <a:lnTo>
                    <a:pt x="49" y="85"/>
                  </a:lnTo>
                  <a:lnTo>
                    <a:pt x="63" y="85"/>
                  </a:lnTo>
                  <a:lnTo>
                    <a:pt x="70" y="62"/>
                  </a:lnTo>
                  <a:lnTo>
                    <a:pt x="101" y="62"/>
                  </a:lnTo>
                  <a:lnTo>
                    <a:pt x="110" y="85"/>
                  </a:lnTo>
                  <a:lnTo>
                    <a:pt x="125" y="85"/>
                  </a:lnTo>
                  <a:lnTo>
                    <a:pt x="96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2" name="Freeform 30"/>
            <p:cNvSpPr>
              <a:spLocks/>
            </p:cNvSpPr>
            <p:nvPr/>
          </p:nvSpPr>
          <p:spPr bwMode="black">
            <a:xfrm>
              <a:off x="3006" y="2148"/>
              <a:ext cx="80" cy="85"/>
            </a:xfrm>
            <a:custGeom>
              <a:avLst/>
              <a:gdLst>
                <a:gd name="T0" fmla="*/ 2880 w 34"/>
                <a:gd name="T1" fmla="*/ 4477 h 36"/>
                <a:gd name="T2" fmla="*/ 1722 w 34"/>
                <a:gd name="T3" fmla="*/ 0 h 36"/>
                <a:gd name="T4" fmla="*/ 0 w 34"/>
                <a:gd name="T5" fmla="*/ 0 h 36"/>
                <a:gd name="T6" fmla="*/ 0 w 34"/>
                <a:gd name="T7" fmla="*/ 6255 h 36"/>
                <a:gd name="T8" fmla="*/ 1019 w 34"/>
                <a:gd name="T9" fmla="*/ 6255 h 36"/>
                <a:gd name="T10" fmla="*/ 1019 w 34"/>
                <a:gd name="T11" fmla="*/ 869 h 36"/>
                <a:gd name="T12" fmla="*/ 2398 w 34"/>
                <a:gd name="T13" fmla="*/ 6255 h 36"/>
                <a:gd name="T14" fmla="*/ 3400 w 34"/>
                <a:gd name="T15" fmla="*/ 6255 h 36"/>
                <a:gd name="T16" fmla="*/ 4755 w 34"/>
                <a:gd name="T17" fmla="*/ 869 h 36"/>
                <a:gd name="T18" fmla="*/ 4755 w 34"/>
                <a:gd name="T19" fmla="*/ 6255 h 36"/>
                <a:gd name="T20" fmla="*/ 5758 w 34"/>
                <a:gd name="T21" fmla="*/ 6255 h 36"/>
                <a:gd name="T22" fmla="*/ 5758 w 34"/>
                <a:gd name="T23" fmla="*/ 0 h 36"/>
                <a:gd name="T24" fmla="*/ 3896 w 34"/>
                <a:gd name="T25" fmla="*/ 0 h 36"/>
                <a:gd name="T26" fmla="*/ 2880 w 34"/>
                <a:gd name="T27" fmla="*/ 4477 h 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36">
                  <a:moveTo>
                    <a:pt x="17" y="26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3" y="36"/>
                    <a:pt x="6" y="36"/>
                    <a:pt x="6" y="3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6" y="36"/>
                    <a:pt x="20" y="36"/>
                  </a:cubicBezTo>
                  <a:cubicBezTo>
                    <a:pt x="20" y="36"/>
                    <a:pt x="28" y="5"/>
                    <a:pt x="28" y="5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17" y="26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3" name="Freeform 31"/>
            <p:cNvSpPr>
              <a:spLocks noEditPoints="1"/>
            </p:cNvSpPr>
            <p:nvPr/>
          </p:nvSpPr>
          <p:spPr bwMode="black">
            <a:xfrm>
              <a:off x="3093" y="2148"/>
              <a:ext cx="78" cy="85"/>
            </a:xfrm>
            <a:custGeom>
              <a:avLst/>
              <a:gdLst>
                <a:gd name="T0" fmla="*/ 26 w 78"/>
                <a:gd name="T1" fmla="*/ 50 h 85"/>
                <a:gd name="T2" fmla="*/ 38 w 78"/>
                <a:gd name="T3" fmla="*/ 14 h 85"/>
                <a:gd name="T4" fmla="*/ 38 w 78"/>
                <a:gd name="T5" fmla="*/ 14 h 85"/>
                <a:gd name="T6" fmla="*/ 50 w 78"/>
                <a:gd name="T7" fmla="*/ 50 h 85"/>
                <a:gd name="T8" fmla="*/ 26 w 78"/>
                <a:gd name="T9" fmla="*/ 50 h 85"/>
                <a:gd name="T10" fmla="*/ 29 w 78"/>
                <a:gd name="T11" fmla="*/ 0 h 85"/>
                <a:gd name="T12" fmla="*/ 0 w 78"/>
                <a:gd name="T13" fmla="*/ 85 h 85"/>
                <a:gd name="T14" fmla="*/ 14 w 78"/>
                <a:gd name="T15" fmla="*/ 85 h 85"/>
                <a:gd name="T16" fmla="*/ 21 w 78"/>
                <a:gd name="T17" fmla="*/ 62 h 85"/>
                <a:gd name="T18" fmla="*/ 55 w 78"/>
                <a:gd name="T19" fmla="*/ 62 h 85"/>
                <a:gd name="T20" fmla="*/ 62 w 78"/>
                <a:gd name="T21" fmla="*/ 85 h 85"/>
                <a:gd name="T22" fmla="*/ 78 w 78"/>
                <a:gd name="T23" fmla="*/ 85 h 85"/>
                <a:gd name="T24" fmla="*/ 47 w 78"/>
                <a:gd name="T25" fmla="*/ 0 h 85"/>
                <a:gd name="T26" fmla="*/ 29 w 78"/>
                <a:gd name="T27" fmla="*/ 0 h 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85">
                  <a:moveTo>
                    <a:pt x="26" y="50"/>
                  </a:moveTo>
                  <a:lnTo>
                    <a:pt x="38" y="14"/>
                  </a:lnTo>
                  <a:lnTo>
                    <a:pt x="50" y="50"/>
                  </a:lnTo>
                  <a:lnTo>
                    <a:pt x="26" y="50"/>
                  </a:lnTo>
                  <a:close/>
                  <a:moveTo>
                    <a:pt x="29" y="0"/>
                  </a:moveTo>
                  <a:lnTo>
                    <a:pt x="0" y="85"/>
                  </a:lnTo>
                  <a:lnTo>
                    <a:pt x="14" y="85"/>
                  </a:lnTo>
                  <a:lnTo>
                    <a:pt x="21" y="62"/>
                  </a:lnTo>
                  <a:lnTo>
                    <a:pt x="55" y="62"/>
                  </a:lnTo>
                  <a:lnTo>
                    <a:pt x="62" y="85"/>
                  </a:lnTo>
                  <a:lnTo>
                    <a:pt x="78" y="85"/>
                  </a:lnTo>
                  <a:lnTo>
                    <a:pt x="47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black">
            <a:xfrm>
              <a:off x="3176" y="2148"/>
              <a:ext cx="68" cy="85"/>
            </a:xfrm>
            <a:custGeom>
              <a:avLst/>
              <a:gdLst>
                <a:gd name="T0" fmla="*/ 3843 w 29"/>
                <a:gd name="T1" fmla="*/ 4845 h 36"/>
                <a:gd name="T2" fmla="*/ 1484 w 29"/>
                <a:gd name="T3" fmla="*/ 0 h 36"/>
                <a:gd name="T4" fmla="*/ 0 w 29"/>
                <a:gd name="T5" fmla="*/ 0 h 36"/>
                <a:gd name="T6" fmla="*/ 0 w 29"/>
                <a:gd name="T7" fmla="*/ 6255 h 36"/>
                <a:gd name="T8" fmla="*/ 994 w 29"/>
                <a:gd name="T9" fmla="*/ 6255 h 36"/>
                <a:gd name="T10" fmla="*/ 994 w 29"/>
                <a:gd name="T11" fmla="*/ 1556 h 36"/>
                <a:gd name="T12" fmla="*/ 3327 w 29"/>
                <a:gd name="T13" fmla="*/ 6255 h 36"/>
                <a:gd name="T14" fmla="*/ 4812 w 29"/>
                <a:gd name="T15" fmla="*/ 6255 h 36"/>
                <a:gd name="T16" fmla="*/ 4812 w 29"/>
                <a:gd name="T17" fmla="*/ 0 h 36"/>
                <a:gd name="T18" fmla="*/ 3843 w 29"/>
                <a:gd name="T19" fmla="*/ 0 h 36"/>
                <a:gd name="T20" fmla="*/ 3843 w 29"/>
                <a:gd name="T21" fmla="*/ 4845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" h="36">
                  <a:moveTo>
                    <a:pt x="23" y="28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3" y="36"/>
                    <a:pt x="6" y="36"/>
                    <a:pt x="6" y="3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23" y="28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5" name="Freeform 33"/>
            <p:cNvSpPr>
              <a:spLocks/>
            </p:cNvSpPr>
            <p:nvPr/>
          </p:nvSpPr>
          <p:spPr bwMode="black">
            <a:xfrm>
              <a:off x="3459" y="2148"/>
              <a:ext cx="50" cy="85"/>
            </a:xfrm>
            <a:custGeom>
              <a:avLst/>
              <a:gdLst>
                <a:gd name="T0" fmla="*/ 3821 w 21"/>
                <a:gd name="T1" fmla="*/ 5346 h 36"/>
                <a:gd name="T2" fmla="*/ 1067 w 21"/>
                <a:gd name="T3" fmla="*/ 5346 h 36"/>
                <a:gd name="T4" fmla="*/ 1067 w 21"/>
                <a:gd name="T5" fmla="*/ 3674 h 36"/>
                <a:gd name="T6" fmla="*/ 3050 w 21"/>
                <a:gd name="T7" fmla="*/ 3674 h 36"/>
                <a:gd name="T8" fmla="*/ 3050 w 21"/>
                <a:gd name="T9" fmla="*/ 2581 h 36"/>
                <a:gd name="T10" fmla="*/ 1067 w 21"/>
                <a:gd name="T11" fmla="*/ 2581 h 36"/>
                <a:gd name="T12" fmla="*/ 1067 w 21"/>
                <a:gd name="T13" fmla="*/ 869 h 36"/>
                <a:gd name="T14" fmla="*/ 3657 w 21"/>
                <a:gd name="T15" fmla="*/ 869 h 36"/>
                <a:gd name="T16" fmla="*/ 3657 w 21"/>
                <a:gd name="T17" fmla="*/ 0 h 36"/>
                <a:gd name="T18" fmla="*/ 0 w 21"/>
                <a:gd name="T19" fmla="*/ 0 h 36"/>
                <a:gd name="T20" fmla="*/ 0 w 21"/>
                <a:gd name="T21" fmla="*/ 6255 h 36"/>
                <a:gd name="T22" fmla="*/ 3821 w 21"/>
                <a:gd name="T23" fmla="*/ 6255 h 36"/>
                <a:gd name="T24" fmla="*/ 3821 w 21"/>
                <a:gd name="T25" fmla="*/ 5346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" h="36">
                  <a:moveTo>
                    <a:pt x="21" y="3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5"/>
                    <a:pt x="20" y="5"/>
                    <a:pt x="20" y="5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6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1" y="36"/>
                    <a:pt x="21" y="36"/>
                    <a:pt x="21" y="36"/>
                  </a:cubicBezTo>
                  <a:lnTo>
                    <a:pt x="21" y="31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6" name="Freeform 34"/>
            <p:cNvSpPr>
              <a:spLocks/>
            </p:cNvSpPr>
            <p:nvPr/>
          </p:nvSpPr>
          <p:spPr bwMode="black">
            <a:xfrm>
              <a:off x="3258" y="2148"/>
              <a:ext cx="194" cy="85"/>
            </a:xfrm>
            <a:custGeom>
              <a:avLst/>
              <a:gdLst>
                <a:gd name="T0" fmla="*/ 8581 w 82"/>
                <a:gd name="T1" fmla="*/ 0 h 36"/>
                <a:gd name="T2" fmla="*/ 8581 w 82"/>
                <a:gd name="T3" fmla="*/ 0 h 36"/>
                <a:gd name="T4" fmla="*/ 8463 w 82"/>
                <a:gd name="T5" fmla="*/ 0 h 36"/>
                <a:gd name="T6" fmla="*/ 8463 w 82"/>
                <a:gd name="T7" fmla="*/ 4845 h 36"/>
                <a:gd name="T8" fmla="*/ 5922 w 82"/>
                <a:gd name="T9" fmla="*/ 0 h 36"/>
                <a:gd name="T10" fmla="*/ 4606 w 82"/>
                <a:gd name="T11" fmla="*/ 0 h 36"/>
                <a:gd name="T12" fmla="*/ 4606 w 82"/>
                <a:gd name="T13" fmla="*/ 5346 h 36"/>
                <a:gd name="T14" fmla="*/ 1259 w 82"/>
                <a:gd name="T15" fmla="*/ 5346 h 36"/>
                <a:gd name="T16" fmla="*/ 1259 w 82"/>
                <a:gd name="T17" fmla="*/ 3674 h 36"/>
                <a:gd name="T18" fmla="*/ 3192 w 82"/>
                <a:gd name="T19" fmla="*/ 3674 h 36"/>
                <a:gd name="T20" fmla="*/ 3192 w 82"/>
                <a:gd name="T21" fmla="*/ 2581 h 36"/>
                <a:gd name="T22" fmla="*/ 1259 w 82"/>
                <a:gd name="T23" fmla="*/ 2581 h 36"/>
                <a:gd name="T24" fmla="*/ 1259 w 82"/>
                <a:gd name="T25" fmla="*/ 869 h 36"/>
                <a:gd name="T26" fmla="*/ 3483 w 82"/>
                <a:gd name="T27" fmla="*/ 869 h 36"/>
                <a:gd name="T28" fmla="*/ 3483 w 82"/>
                <a:gd name="T29" fmla="*/ 0 h 36"/>
                <a:gd name="T30" fmla="*/ 0 w 82"/>
                <a:gd name="T31" fmla="*/ 0 h 36"/>
                <a:gd name="T32" fmla="*/ 0 w 82"/>
                <a:gd name="T33" fmla="*/ 6255 h 36"/>
                <a:gd name="T34" fmla="*/ 5418 w 82"/>
                <a:gd name="T35" fmla="*/ 6255 h 36"/>
                <a:gd name="T36" fmla="*/ 5418 w 82"/>
                <a:gd name="T37" fmla="*/ 6255 h 36"/>
                <a:gd name="T38" fmla="*/ 5418 w 82"/>
                <a:gd name="T39" fmla="*/ 1556 h 36"/>
                <a:gd name="T40" fmla="*/ 8077 w 82"/>
                <a:gd name="T41" fmla="*/ 6255 h 36"/>
                <a:gd name="T42" fmla="*/ 9492 w 82"/>
                <a:gd name="T43" fmla="*/ 6255 h 36"/>
                <a:gd name="T44" fmla="*/ 9492 w 82"/>
                <a:gd name="T45" fmla="*/ 869 h 36"/>
                <a:gd name="T46" fmla="*/ 11401 w 82"/>
                <a:gd name="T47" fmla="*/ 869 h 36"/>
                <a:gd name="T48" fmla="*/ 11401 w 82"/>
                <a:gd name="T49" fmla="*/ 6255 h 36"/>
                <a:gd name="T50" fmla="*/ 12437 w 82"/>
                <a:gd name="T51" fmla="*/ 6255 h 36"/>
                <a:gd name="T52" fmla="*/ 12437 w 82"/>
                <a:gd name="T53" fmla="*/ 869 h 36"/>
                <a:gd name="T54" fmla="*/ 14380 w 82"/>
                <a:gd name="T55" fmla="*/ 869 h 36"/>
                <a:gd name="T56" fmla="*/ 14380 w 82"/>
                <a:gd name="T57" fmla="*/ 0 h 36"/>
                <a:gd name="T58" fmla="*/ 8581 w 82"/>
                <a:gd name="T59" fmla="*/ 0 h 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2" h="36">
                  <a:moveTo>
                    <a:pt x="49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20" y="5"/>
                    <a:pt x="20" y="5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46" y="36"/>
                    <a:pt x="46" y="36"/>
                    <a:pt x="46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8" y="5"/>
                    <a:pt x="62" y="5"/>
                    <a:pt x="65" y="5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82" y="5"/>
                    <a:pt x="82" y="5"/>
                    <a:pt x="82" y="5"/>
                  </a:cubicBezTo>
                  <a:cubicBezTo>
                    <a:pt x="82" y="0"/>
                    <a:pt x="82" y="0"/>
                    <a:pt x="82" y="0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7" name="Freeform 35"/>
            <p:cNvSpPr>
              <a:spLocks noEditPoints="1"/>
            </p:cNvSpPr>
            <p:nvPr/>
          </p:nvSpPr>
          <p:spPr bwMode="black">
            <a:xfrm>
              <a:off x="2874" y="2148"/>
              <a:ext cx="120" cy="85"/>
            </a:xfrm>
            <a:custGeom>
              <a:avLst/>
              <a:gdLst>
                <a:gd name="T0" fmla="*/ 5393 w 51"/>
                <a:gd name="T1" fmla="*/ 2581 h 36"/>
                <a:gd name="T2" fmla="*/ 5393 w 51"/>
                <a:gd name="T3" fmla="*/ 2581 h 36"/>
                <a:gd name="T4" fmla="*/ 5393 w 51"/>
                <a:gd name="T5" fmla="*/ 869 h 36"/>
                <a:gd name="T6" fmla="*/ 6278 w 51"/>
                <a:gd name="T7" fmla="*/ 869 h 36"/>
                <a:gd name="T8" fmla="*/ 7501 w 51"/>
                <a:gd name="T9" fmla="*/ 1778 h 36"/>
                <a:gd name="T10" fmla="*/ 6278 w 51"/>
                <a:gd name="T11" fmla="*/ 2581 h 36"/>
                <a:gd name="T12" fmla="*/ 5393 w 51"/>
                <a:gd name="T13" fmla="*/ 2581 h 36"/>
                <a:gd name="T14" fmla="*/ 8000 w 51"/>
                <a:gd name="T15" fmla="*/ 3171 h 36"/>
                <a:gd name="T16" fmla="*/ 8520 w 51"/>
                <a:gd name="T17" fmla="*/ 1778 h 36"/>
                <a:gd name="T18" fmla="*/ 8000 w 51"/>
                <a:gd name="T19" fmla="*/ 524 h 36"/>
                <a:gd name="T20" fmla="*/ 6134 w 51"/>
                <a:gd name="T21" fmla="*/ 0 h 36"/>
                <a:gd name="T22" fmla="*/ 4419 w 51"/>
                <a:gd name="T23" fmla="*/ 0 h 36"/>
                <a:gd name="T24" fmla="*/ 4419 w 51"/>
                <a:gd name="T25" fmla="*/ 2581 h 36"/>
                <a:gd name="T26" fmla="*/ 4419 w 51"/>
                <a:gd name="T27" fmla="*/ 2581 h 36"/>
                <a:gd name="T28" fmla="*/ 4419 w 51"/>
                <a:gd name="T29" fmla="*/ 5346 h 36"/>
                <a:gd name="T30" fmla="*/ 1158 w 51"/>
                <a:gd name="T31" fmla="*/ 5346 h 36"/>
                <a:gd name="T32" fmla="*/ 1158 w 51"/>
                <a:gd name="T33" fmla="*/ 3674 h 36"/>
                <a:gd name="T34" fmla="*/ 3033 w 51"/>
                <a:gd name="T35" fmla="*/ 3674 h 36"/>
                <a:gd name="T36" fmla="*/ 3033 w 51"/>
                <a:gd name="T37" fmla="*/ 2581 h 36"/>
                <a:gd name="T38" fmla="*/ 1158 w 51"/>
                <a:gd name="T39" fmla="*/ 2581 h 36"/>
                <a:gd name="T40" fmla="*/ 1158 w 51"/>
                <a:gd name="T41" fmla="*/ 869 h 36"/>
                <a:gd name="T42" fmla="*/ 3400 w 51"/>
                <a:gd name="T43" fmla="*/ 869 h 36"/>
                <a:gd name="T44" fmla="*/ 3400 w 51"/>
                <a:gd name="T45" fmla="*/ 0 h 36"/>
                <a:gd name="T46" fmla="*/ 0 w 51"/>
                <a:gd name="T47" fmla="*/ 0 h 36"/>
                <a:gd name="T48" fmla="*/ 0 w 51"/>
                <a:gd name="T49" fmla="*/ 6255 h 36"/>
                <a:gd name="T50" fmla="*/ 5393 w 51"/>
                <a:gd name="T51" fmla="*/ 6255 h 36"/>
                <a:gd name="T52" fmla="*/ 5393 w 51"/>
                <a:gd name="T53" fmla="*/ 3674 h 36"/>
                <a:gd name="T54" fmla="*/ 5913 w 51"/>
                <a:gd name="T55" fmla="*/ 3674 h 36"/>
                <a:gd name="T56" fmla="*/ 7501 w 51"/>
                <a:gd name="T57" fmla="*/ 6255 h 36"/>
                <a:gd name="T58" fmla="*/ 8647 w 51"/>
                <a:gd name="T59" fmla="*/ 6255 h 36"/>
                <a:gd name="T60" fmla="*/ 7136 w 51"/>
                <a:gd name="T61" fmla="*/ 3452 h 36"/>
                <a:gd name="T62" fmla="*/ 8000 w 51"/>
                <a:gd name="T63" fmla="*/ 3171 h 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" h="36"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42" y="5"/>
                    <a:pt x="44" y="7"/>
                    <a:pt x="44" y="10"/>
                  </a:cubicBezTo>
                  <a:cubicBezTo>
                    <a:pt x="44" y="14"/>
                    <a:pt x="42" y="15"/>
                    <a:pt x="37" y="15"/>
                  </a:cubicBezTo>
                  <a:lnTo>
                    <a:pt x="32" y="15"/>
                  </a:lnTo>
                  <a:close/>
                  <a:moveTo>
                    <a:pt x="47" y="18"/>
                  </a:moveTo>
                  <a:cubicBezTo>
                    <a:pt x="49" y="16"/>
                    <a:pt x="50" y="14"/>
                    <a:pt x="50" y="10"/>
                  </a:cubicBezTo>
                  <a:cubicBezTo>
                    <a:pt x="50" y="7"/>
                    <a:pt x="49" y="4"/>
                    <a:pt x="47" y="3"/>
                  </a:cubicBezTo>
                  <a:cubicBezTo>
                    <a:pt x="44" y="1"/>
                    <a:pt x="41" y="0"/>
                    <a:pt x="3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20" y="5"/>
                    <a:pt x="20" y="5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8" y="25"/>
                    <a:pt x="44" y="36"/>
                    <a:pt x="44" y="36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4" y="20"/>
                    <a:pt x="45" y="19"/>
                    <a:pt x="47" y="18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8" name="Freeform 36"/>
            <p:cNvSpPr>
              <a:spLocks noEditPoints="1"/>
            </p:cNvSpPr>
            <p:nvPr/>
          </p:nvSpPr>
          <p:spPr bwMode="black">
            <a:xfrm>
              <a:off x="2642" y="2148"/>
              <a:ext cx="121" cy="85"/>
            </a:xfrm>
            <a:custGeom>
              <a:avLst/>
              <a:gdLst>
                <a:gd name="T0" fmla="*/ 5701 w 51"/>
                <a:gd name="T1" fmla="*/ 2581 h 36"/>
                <a:gd name="T2" fmla="*/ 5701 w 51"/>
                <a:gd name="T3" fmla="*/ 2581 h 36"/>
                <a:gd name="T4" fmla="*/ 5701 w 51"/>
                <a:gd name="T5" fmla="*/ 869 h 36"/>
                <a:gd name="T6" fmla="*/ 6624 w 51"/>
                <a:gd name="T7" fmla="*/ 869 h 36"/>
                <a:gd name="T8" fmla="*/ 7666 w 51"/>
                <a:gd name="T9" fmla="*/ 1778 h 36"/>
                <a:gd name="T10" fmla="*/ 6624 w 51"/>
                <a:gd name="T11" fmla="*/ 2581 h 36"/>
                <a:gd name="T12" fmla="*/ 5701 w 51"/>
                <a:gd name="T13" fmla="*/ 2581 h 36"/>
                <a:gd name="T14" fmla="*/ 8202 w 51"/>
                <a:gd name="T15" fmla="*/ 3171 h 36"/>
                <a:gd name="T16" fmla="*/ 8933 w 51"/>
                <a:gd name="T17" fmla="*/ 1778 h 36"/>
                <a:gd name="T18" fmla="*/ 8202 w 51"/>
                <a:gd name="T19" fmla="*/ 524 h 36"/>
                <a:gd name="T20" fmla="*/ 6394 w 51"/>
                <a:gd name="T21" fmla="*/ 0 h 36"/>
                <a:gd name="T22" fmla="*/ 4437 w 51"/>
                <a:gd name="T23" fmla="*/ 0 h 36"/>
                <a:gd name="T24" fmla="*/ 4437 w 51"/>
                <a:gd name="T25" fmla="*/ 2581 h 36"/>
                <a:gd name="T26" fmla="*/ 4437 w 51"/>
                <a:gd name="T27" fmla="*/ 2581 h 36"/>
                <a:gd name="T28" fmla="*/ 4437 w 51"/>
                <a:gd name="T29" fmla="*/ 5346 h 36"/>
                <a:gd name="T30" fmla="*/ 1042 w 51"/>
                <a:gd name="T31" fmla="*/ 5346 h 36"/>
                <a:gd name="T32" fmla="*/ 1042 w 51"/>
                <a:gd name="T33" fmla="*/ 3674 h 36"/>
                <a:gd name="T34" fmla="*/ 3006 w 51"/>
                <a:gd name="T35" fmla="*/ 3674 h 36"/>
                <a:gd name="T36" fmla="*/ 3006 w 51"/>
                <a:gd name="T37" fmla="*/ 2581 h 36"/>
                <a:gd name="T38" fmla="*/ 1042 w 51"/>
                <a:gd name="T39" fmla="*/ 2581 h 36"/>
                <a:gd name="T40" fmla="*/ 1042 w 51"/>
                <a:gd name="T41" fmla="*/ 869 h 36"/>
                <a:gd name="T42" fmla="*/ 3552 w 51"/>
                <a:gd name="T43" fmla="*/ 869 h 36"/>
                <a:gd name="T44" fmla="*/ 3552 w 51"/>
                <a:gd name="T45" fmla="*/ 0 h 36"/>
                <a:gd name="T46" fmla="*/ 0 w 51"/>
                <a:gd name="T47" fmla="*/ 0 h 36"/>
                <a:gd name="T48" fmla="*/ 0 w 51"/>
                <a:gd name="T49" fmla="*/ 6255 h 36"/>
                <a:gd name="T50" fmla="*/ 5701 w 51"/>
                <a:gd name="T51" fmla="*/ 6255 h 36"/>
                <a:gd name="T52" fmla="*/ 5701 w 51"/>
                <a:gd name="T53" fmla="*/ 3674 h 36"/>
                <a:gd name="T54" fmla="*/ 6237 w 51"/>
                <a:gd name="T55" fmla="*/ 3674 h 36"/>
                <a:gd name="T56" fmla="*/ 7825 w 51"/>
                <a:gd name="T57" fmla="*/ 6255 h 36"/>
                <a:gd name="T58" fmla="*/ 9096 w 51"/>
                <a:gd name="T59" fmla="*/ 6255 h 36"/>
                <a:gd name="T60" fmla="*/ 7288 w 51"/>
                <a:gd name="T61" fmla="*/ 3452 h 36"/>
                <a:gd name="T62" fmla="*/ 8202 w 51"/>
                <a:gd name="T63" fmla="*/ 3171 h 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" h="36">
                  <a:moveTo>
                    <a:pt x="32" y="15"/>
                  </a:moveTo>
                  <a:cubicBezTo>
                    <a:pt x="32" y="15"/>
                    <a:pt x="32" y="15"/>
                    <a:pt x="32" y="1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42" y="5"/>
                    <a:pt x="43" y="7"/>
                    <a:pt x="43" y="10"/>
                  </a:cubicBezTo>
                  <a:cubicBezTo>
                    <a:pt x="43" y="14"/>
                    <a:pt x="42" y="15"/>
                    <a:pt x="37" y="15"/>
                  </a:cubicBezTo>
                  <a:lnTo>
                    <a:pt x="32" y="15"/>
                  </a:lnTo>
                  <a:close/>
                  <a:moveTo>
                    <a:pt x="46" y="18"/>
                  </a:moveTo>
                  <a:cubicBezTo>
                    <a:pt x="48" y="16"/>
                    <a:pt x="50" y="14"/>
                    <a:pt x="50" y="10"/>
                  </a:cubicBezTo>
                  <a:cubicBezTo>
                    <a:pt x="50" y="7"/>
                    <a:pt x="48" y="4"/>
                    <a:pt x="46" y="3"/>
                  </a:cubicBezTo>
                  <a:cubicBezTo>
                    <a:pt x="44" y="1"/>
                    <a:pt x="41" y="0"/>
                    <a:pt x="3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5"/>
                    <a:pt x="20" y="5"/>
                    <a:pt x="20" y="5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6" y="0"/>
                    <a:pt x="0" y="0"/>
                    <a:pt x="0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8" y="25"/>
                    <a:pt x="44" y="36"/>
                    <a:pt x="44" y="36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3" y="20"/>
                    <a:pt x="45" y="19"/>
                    <a:pt x="46" y="18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9" name="Freeform 37"/>
            <p:cNvSpPr>
              <a:spLocks noEditPoints="1"/>
            </p:cNvSpPr>
            <p:nvPr/>
          </p:nvSpPr>
          <p:spPr bwMode="black">
            <a:xfrm>
              <a:off x="2807" y="2148"/>
              <a:ext cx="59" cy="85"/>
            </a:xfrm>
            <a:custGeom>
              <a:avLst/>
              <a:gdLst>
                <a:gd name="T0" fmla="*/ 2048 w 25"/>
                <a:gd name="T1" fmla="*/ 2805 h 36"/>
                <a:gd name="T2" fmla="*/ 1237 w 25"/>
                <a:gd name="T3" fmla="*/ 2805 h 36"/>
                <a:gd name="T4" fmla="*/ 1237 w 25"/>
                <a:gd name="T5" fmla="*/ 869 h 36"/>
                <a:gd name="T6" fmla="*/ 2048 w 25"/>
                <a:gd name="T7" fmla="*/ 869 h 36"/>
                <a:gd name="T8" fmla="*/ 3075 w 25"/>
                <a:gd name="T9" fmla="*/ 1896 h 36"/>
                <a:gd name="T10" fmla="*/ 2048 w 25"/>
                <a:gd name="T11" fmla="*/ 2805 h 36"/>
                <a:gd name="T12" fmla="*/ 3653 w 25"/>
                <a:gd name="T13" fmla="*/ 524 h 36"/>
                <a:gd name="T14" fmla="*/ 1893 w 25"/>
                <a:gd name="T15" fmla="*/ 0 h 36"/>
                <a:gd name="T16" fmla="*/ 0 w 25"/>
                <a:gd name="T17" fmla="*/ 0 h 36"/>
                <a:gd name="T18" fmla="*/ 0 w 25"/>
                <a:gd name="T19" fmla="*/ 3674 h 36"/>
                <a:gd name="T20" fmla="*/ 0 w 25"/>
                <a:gd name="T21" fmla="*/ 6255 h 36"/>
                <a:gd name="T22" fmla="*/ 1237 w 25"/>
                <a:gd name="T23" fmla="*/ 6255 h 36"/>
                <a:gd name="T24" fmla="*/ 1237 w 25"/>
                <a:gd name="T25" fmla="*/ 3674 h 36"/>
                <a:gd name="T26" fmla="*/ 1893 w 25"/>
                <a:gd name="T27" fmla="*/ 3674 h 36"/>
                <a:gd name="T28" fmla="*/ 3653 w 25"/>
                <a:gd name="T29" fmla="*/ 3171 h 36"/>
                <a:gd name="T30" fmla="*/ 4312 w 25"/>
                <a:gd name="T31" fmla="*/ 1896 h 36"/>
                <a:gd name="T32" fmla="*/ 3653 w 25"/>
                <a:gd name="T33" fmla="*/ 524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5" h="36">
                  <a:moveTo>
                    <a:pt x="12" y="16"/>
                  </a:moveTo>
                  <a:cubicBezTo>
                    <a:pt x="7" y="16"/>
                    <a:pt x="7" y="16"/>
                    <a:pt x="7" y="1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7" y="5"/>
                    <a:pt x="18" y="7"/>
                    <a:pt x="18" y="11"/>
                  </a:cubicBezTo>
                  <a:cubicBezTo>
                    <a:pt x="18" y="14"/>
                    <a:pt x="16" y="16"/>
                    <a:pt x="12" y="16"/>
                  </a:cubicBezTo>
                  <a:close/>
                  <a:moveTo>
                    <a:pt x="21" y="3"/>
                  </a:moveTo>
                  <a:cubicBezTo>
                    <a:pt x="19" y="1"/>
                    <a:pt x="16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6" y="21"/>
                    <a:pt x="19" y="20"/>
                    <a:pt x="21" y="18"/>
                  </a:cubicBezTo>
                  <a:cubicBezTo>
                    <a:pt x="23" y="17"/>
                    <a:pt x="25" y="14"/>
                    <a:pt x="25" y="11"/>
                  </a:cubicBezTo>
                  <a:cubicBezTo>
                    <a:pt x="25" y="7"/>
                    <a:pt x="23" y="4"/>
                    <a:pt x="21" y="3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black">
            <a:xfrm>
              <a:off x="2578" y="2146"/>
              <a:ext cx="55" cy="87"/>
            </a:xfrm>
            <a:custGeom>
              <a:avLst/>
              <a:gdLst>
                <a:gd name="T0" fmla="*/ 2585 w 23"/>
                <a:gd name="T1" fmla="*/ 2716 h 37"/>
                <a:gd name="T2" fmla="*/ 1081 w 23"/>
                <a:gd name="T3" fmla="*/ 1714 h 37"/>
                <a:gd name="T4" fmla="*/ 2420 w 23"/>
                <a:gd name="T5" fmla="*/ 856 h 37"/>
                <a:gd name="T6" fmla="*/ 3922 w 23"/>
                <a:gd name="T7" fmla="*/ 1155 h 37"/>
                <a:gd name="T8" fmla="*/ 3922 w 23"/>
                <a:gd name="T9" fmla="*/ 364 h 37"/>
                <a:gd name="T10" fmla="*/ 2420 w 23"/>
                <a:gd name="T11" fmla="*/ 0 h 37"/>
                <a:gd name="T12" fmla="*/ 0 w 23"/>
                <a:gd name="T13" fmla="*/ 1858 h 37"/>
                <a:gd name="T14" fmla="*/ 1858 w 23"/>
                <a:gd name="T15" fmla="*/ 3511 h 37"/>
                <a:gd name="T16" fmla="*/ 3202 w 23"/>
                <a:gd name="T17" fmla="*/ 4522 h 37"/>
                <a:gd name="T18" fmla="*/ 1858 w 23"/>
                <a:gd name="T19" fmla="*/ 5380 h 37"/>
                <a:gd name="T20" fmla="*/ 0 w 23"/>
                <a:gd name="T21" fmla="*/ 5109 h 37"/>
                <a:gd name="T22" fmla="*/ 0 w 23"/>
                <a:gd name="T23" fmla="*/ 5904 h 37"/>
                <a:gd name="T24" fmla="*/ 1738 w 23"/>
                <a:gd name="T25" fmla="*/ 6264 h 37"/>
                <a:gd name="T26" fmla="*/ 4323 w 23"/>
                <a:gd name="T27" fmla="*/ 4522 h 37"/>
                <a:gd name="T28" fmla="*/ 2585 w 23"/>
                <a:gd name="T29" fmla="*/ 2716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3" h="37">
                  <a:moveTo>
                    <a:pt x="14" y="16"/>
                  </a:moveTo>
                  <a:cubicBezTo>
                    <a:pt x="9" y="14"/>
                    <a:pt x="6" y="13"/>
                    <a:pt x="6" y="10"/>
                  </a:cubicBezTo>
                  <a:cubicBezTo>
                    <a:pt x="6" y="8"/>
                    <a:pt x="9" y="5"/>
                    <a:pt x="13" y="5"/>
                  </a:cubicBezTo>
                  <a:cubicBezTo>
                    <a:pt x="16" y="5"/>
                    <a:pt x="19" y="6"/>
                    <a:pt x="21" y="7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19" y="1"/>
                    <a:pt x="16" y="0"/>
                    <a:pt x="13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4" y="19"/>
                    <a:pt x="10" y="21"/>
                  </a:cubicBezTo>
                  <a:cubicBezTo>
                    <a:pt x="15" y="23"/>
                    <a:pt x="17" y="24"/>
                    <a:pt x="17" y="27"/>
                  </a:cubicBezTo>
                  <a:cubicBezTo>
                    <a:pt x="17" y="30"/>
                    <a:pt x="14" y="32"/>
                    <a:pt x="10" y="32"/>
                  </a:cubicBezTo>
                  <a:cubicBezTo>
                    <a:pt x="6" y="32"/>
                    <a:pt x="2" y="31"/>
                    <a:pt x="0" y="3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" y="37"/>
                    <a:pt x="6" y="37"/>
                    <a:pt x="9" y="37"/>
                  </a:cubicBezTo>
                  <a:cubicBezTo>
                    <a:pt x="19" y="37"/>
                    <a:pt x="23" y="32"/>
                    <a:pt x="23" y="27"/>
                  </a:cubicBezTo>
                  <a:cubicBezTo>
                    <a:pt x="23" y="21"/>
                    <a:pt x="20" y="18"/>
                    <a:pt x="14" y="16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11" name="Freeform 39"/>
            <p:cNvSpPr>
              <a:spLocks noEditPoints="1"/>
            </p:cNvSpPr>
            <p:nvPr/>
          </p:nvSpPr>
          <p:spPr bwMode="black">
            <a:xfrm>
              <a:off x="3518" y="2200"/>
              <a:ext cx="36" cy="36"/>
            </a:xfrm>
            <a:custGeom>
              <a:avLst/>
              <a:gdLst>
                <a:gd name="T0" fmla="*/ 1135 w 15"/>
                <a:gd name="T1" fmla="*/ 1354 h 15"/>
                <a:gd name="T2" fmla="*/ 1135 w 15"/>
                <a:gd name="T3" fmla="*/ 967 h 15"/>
                <a:gd name="T4" fmla="*/ 1522 w 15"/>
                <a:gd name="T5" fmla="*/ 967 h 15"/>
                <a:gd name="T6" fmla="*/ 1925 w 15"/>
                <a:gd name="T7" fmla="*/ 1135 h 15"/>
                <a:gd name="T8" fmla="*/ 1522 w 15"/>
                <a:gd name="T9" fmla="*/ 1354 h 15"/>
                <a:gd name="T10" fmla="*/ 1135 w 15"/>
                <a:gd name="T11" fmla="*/ 1354 h 15"/>
                <a:gd name="T12" fmla="*/ 1135 w 15"/>
                <a:gd name="T13" fmla="*/ 1522 h 15"/>
                <a:gd name="T14" fmla="*/ 1522 w 15"/>
                <a:gd name="T15" fmla="*/ 1522 h 15"/>
                <a:gd name="T16" fmla="*/ 1925 w 15"/>
                <a:gd name="T17" fmla="*/ 2321 h 15"/>
                <a:gd name="T18" fmla="*/ 2062 w 15"/>
                <a:gd name="T19" fmla="*/ 2321 h 15"/>
                <a:gd name="T20" fmla="*/ 1757 w 15"/>
                <a:gd name="T21" fmla="*/ 1522 h 15"/>
                <a:gd name="T22" fmla="*/ 2062 w 15"/>
                <a:gd name="T23" fmla="*/ 1135 h 15"/>
                <a:gd name="T24" fmla="*/ 1522 w 15"/>
                <a:gd name="T25" fmla="*/ 802 h 15"/>
                <a:gd name="T26" fmla="*/ 967 w 15"/>
                <a:gd name="T27" fmla="*/ 802 h 15"/>
                <a:gd name="T28" fmla="*/ 967 w 15"/>
                <a:gd name="T29" fmla="*/ 2321 h 15"/>
                <a:gd name="T30" fmla="*/ 1135 w 15"/>
                <a:gd name="T31" fmla="*/ 2321 h 15"/>
                <a:gd name="T32" fmla="*/ 1135 w 15"/>
                <a:gd name="T33" fmla="*/ 1522 h 15"/>
                <a:gd name="T34" fmla="*/ 1522 w 15"/>
                <a:gd name="T35" fmla="*/ 2846 h 15"/>
                <a:gd name="T36" fmla="*/ 2846 w 15"/>
                <a:gd name="T37" fmla="*/ 1522 h 15"/>
                <a:gd name="T38" fmla="*/ 1522 w 15"/>
                <a:gd name="T39" fmla="*/ 0 h 15"/>
                <a:gd name="T40" fmla="*/ 0 w 15"/>
                <a:gd name="T41" fmla="*/ 1522 h 15"/>
                <a:gd name="T42" fmla="*/ 1522 w 15"/>
                <a:gd name="T43" fmla="*/ 2846 h 15"/>
                <a:gd name="T44" fmla="*/ 403 w 15"/>
                <a:gd name="T45" fmla="*/ 1522 h 15"/>
                <a:gd name="T46" fmla="*/ 1522 w 15"/>
                <a:gd name="T47" fmla="*/ 403 h 15"/>
                <a:gd name="T48" fmla="*/ 2724 w 15"/>
                <a:gd name="T49" fmla="*/ 1522 h 15"/>
                <a:gd name="T50" fmla="*/ 1522 w 15"/>
                <a:gd name="T51" fmla="*/ 2724 h 15"/>
                <a:gd name="T52" fmla="*/ 403 w 15"/>
                <a:gd name="T53" fmla="*/ 1522 h 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5" h="15">
                  <a:moveTo>
                    <a:pt x="6" y="7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5"/>
                    <a:pt x="10" y="5"/>
                    <a:pt x="10" y="6"/>
                  </a:cubicBezTo>
                  <a:cubicBezTo>
                    <a:pt x="10" y="7"/>
                    <a:pt x="9" y="7"/>
                    <a:pt x="8" y="7"/>
                  </a:cubicBezTo>
                  <a:lnTo>
                    <a:pt x="6" y="7"/>
                  </a:lnTo>
                  <a:close/>
                  <a:moveTo>
                    <a:pt x="6" y="8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4"/>
                    <a:pt x="10" y="4"/>
                    <a:pt x="8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12"/>
                    <a:pt x="6" y="12"/>
                    <a:pt x="6" y="12"/>
                  </a:cubicBezTo>
                  <a:lnTo>
                    <a:pt x="6" y="8"/>
                  </a:lnTo>
                  <a:close/>
                  <a:moveTo>
                    <a:pt x="8" y="15"/>
                  </a:moveTo>
                  <a:cubicBezTo>
                    <a:pt x="12" y="15"/>
                    <a:pt x="15" y="12"/>
                    <a:pt x="15" y="8"/>
                  </a:cubicBezTo>
                  <a:cubicBezTo>
                    <a:pt x="15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lose/>
                  <a:moveTo>
                    <a:pt x="2" y="8"/>
                  </a:moveTo>
                  <a:cubicBezTo>
                    <a:pt x="2" y="4"/>
                    <a:pt x="4" y="2"/>
                    <a:pt x="8" y="2"/>
                  </a:cubicBezTo>
                  <a:cubicBezTo>
                    <a:pt x="11" y="2"/>
                    <a:pt x="14" y="4"/>
                    <a:pt x="14" y="8"/>
                  </a:cubicBezTo>
                  <a:cubicBezTo>
                    <a:pt x="14" y="11"/>
                    <a:pt x="11" y="14"/>
                    <a:pt x="8" y="14"/>
                  </a:cubicBezTo>
                  <a:cubicBezTo>
                    <a:pt x="4" y="14"/>
                    <a:pt x="2" y="11"/>
                    <a:pt x="2" y="8"/>
                  </a:cubicBezTo>
                  <a:close/>
                </a:path>
              </a:pathLst>
            </a:custGeom>
            <a:solidFill>
              <a:srgbClr val="216A8B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29908" name="Rectangle 52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428752" y="6477000"/>
            <a:ext cx="496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defRPr sz="90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altLang="en-US">
                <a:solidFill>
                  <a:srgbClr val="AAB198"/>
                </a:solidFill>
                <a:latin typeface="Arial Narrow" panose="020B0606020202030204" pitchFamily="34" charset="0"/>
                <a:cs typeface="Arial"/>
              </a:rPr>
              <a:t>|     © 2011 Kaiser Foundation Health Plan, Inc. For internal use only.</a:t>
            </a:r>
          </a:p>
        </p:txBody>
      </p:sp>
      <p:sp>
        <p:nvSpPr>
          <p:cNvPr id="1529909" name="Rectangle 53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77000"/>
            <a:ext cx="1276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defRPr sz="90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fld id="{20D6206A-EF7B-4077-A05B-E246426BE60E}" type="datetime4">
              <a:rPr lang="en-US" altLang="en-US">
                <a:solidFill>
                  <a:srgbClr val="AAB198"/>
                </a:solidFill>
                <a:latin typeface="Arial Narrow" panose="020B0606020202030204" pitchFamily="34" charset="0"/>
                <a:cs typeface="Arial"/>
              </a:rPr>
              <a:pPr>
                <a:defRPr/>
              </a:pPr>
              <a:t>October 15, 2024</a:t>
            </a:fld>
            <a:endParaRPr lang="en-US" altLang="en-US">
              <a:solidFill>
                <a:srgbClr val="AAB198"/>
              </a:solidFill>
              <a:latin typeface="Arial Narrow" panose="020B0606020202030204" pitchFamily="34" charset="0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 kern="1200">
          <a:solidFill>
            <a:srgbClr val="3A3A6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3A3A6E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285750" indent="-28575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01F9CA3-105E-4857-9057-6DB6197DA786}" type="datetimeFigureOut">
              <a:rPr lang="en-US" smtClean="0">
                <a:solidFill>
                  <a:prstClr val="white"/>
                </a:solidFill>
                <a:latin typeface="News Gothic MT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10/15/24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News Gothic M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F5CE407-6216-4202-80E4-A30DC2F709B2}" type="slidenum">
              <a:rPr lang="en-US" smtClean="0">
                <a:solidFill>
                  <a:prstClr val="white"/>
                </a:solidFill>
                <a:latin typeface="News Gothic MT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News Gothic M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6338" name="Oval 2"/>
          <p:cNvSpPr>
            <a:spLocks noChangeArrowheads="1"/>
          </p:cNvSpPr>
          <p:nvPr/>
        </p:nvSpPr>
        <p:spPr bwMode="auto">
          <a:xfrm>
            <a:off x="2743200" y="2590800"/>
            <a:ext cx="3200400" cy="2971800"/>
          </a:xfrm>
          <a:prstGeom prst="ellipse">
            <a:avLst/>
          </a:prstGeom>
          <a:solidFill>
            <a:srgbClr val="A1E9F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39" name="Oval 2"/>
          <p:cNvSpPr>
            <a:spLocks noChangeArrowheads="1"/>
          </p:cNvSpPr>
          <p:nvPr/>
        </p:nvSpPr>
        <p:spPr bwMode="auto">
          <a:xfrm>
            <a:off x="3581400" y="2667000"/>
            <a:ext cx="2057400" cy="1981200"/>
          </a:xfrm>
          <a:prstGeom prst="ellipse">
            <a:avLst/>
          </a:prstGeom>
          <a:solidFill>
            <a:srgbClr val="0070C0">
              <a:alpha val="65097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40" name="Oval 2"/>
          <p:cNvSpPr>
            <a:spLocks noChangeArrowheads="1"/>
          </p:cNvSpPr>
          <p:nvPr/>
        </p:nvSpPr>
        <p:spPr bwMode="auto">
          <a:xfrm>
            <a:off x="2819400" y="3352800"/>
            <a:ext cx="2209800" cy="2057400"/>
          </a:xfrm>
          <a:prstGeom prst="ellipse">
            <a:avLst/>
          </a:prstGeom>
          <a:solidFill>
            <a:srgbClr val="7030A0">
              <a:alpha val="59999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41" name="Oval 2"/>
          <p:cNvSpPr>
            <a:spLocks noChangeArrowheads="1"/>
          </p:cNvSpPr>
          <p:nvPr/>
        </p:nvSpPr>
        <p:spPr bwMode="auto">
          <a:xfrm>
            <a:off x="3962400" y="3733800"/>
            <a:ext cx="1752600" cy="1676400"/>
          </a:xfrm>
          <a:prstGeom prst="ellipse">
            <a:avLst/>
          </a:prstGeom>
          <a:solidFill>
            <a:srgbClr val="FFC000">
              <a:alpha val="59607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42" name="Oval 2"/>
          <p:cNvSpPr>
            <a:spLocks noChangeArrowheads="1"/>
          </p:cNvSpPr>
          <p:nvPr/>
        </p:nvSpPr>
        <p:spPr bwMode="auto">
          <a:xfrm>
            <a:off x="4343400" y="3505200"/>
            <a:ext cx="685800" cy="609600"/>
          </a:xfrm>
          <a:prstGeom prst="ellipse">
            <a:avLst/>
          </a:prstGeom>
          <a:solidFill>
            <a:srgbClr val="00B050">
              <a:alpha val="59999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43" name="Oval 2"/>
          <p:cNvSpPr>
            <a:spLocks noChangeArrowheads="1"/>
          </p:cNvSpPr>
          <p:nvPr/>
        </p:nvSpPr>
        <p:spPr bwMode="auto">
          <a:xfrm>
            <a:off x="3048000" y="2667000"/>
            <a:ext cx="1905000" cy="1752600"/>
          </a:xfrm>
          <a:prstGeom prst="ellipse">
            <a:avLst/>
          </a:prstGeom>
          <a:solidFill>
            <a:srgbClr val="C00000">
              <a:alpha val="7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760264" name="Oval 3"/>
          <p:cNvSpPr>
            <a:spLocks noChangeArrowheads="1"/>
          </p:cNvSpPr>
          <p:nvPr/>
        </p:nvSpPr>
        <p:spPr bwMode="auto">
          <a:xfrm>
            <a:off x="152400" y="914400"/>
            <a:ext cx="1828800" cy="1676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45" name="Oval 4"/>
          <p:cNvSpPr>
            <a:spLocks noChangeArrowheads="1"/>
          </p:cNvSpPr>
          <p:nvPr/>
        </p:nvSpPr>
        <p:spPr bwMode="auto">
          <a:xfrm>
            <a:off x="1066800" y="1905000"/>
            <a:ext cx="457200" cy="4572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2446346" name="TextBox 25"/>
          <p:cNvSpPr txBox="1">
            <a:spLocks noChangeArrowheads="1"/>
          </p:cNvSpPr>
          <p:nvPr/>
        </p:nvSpPr>
        <p:spPr bwMode="auto">
          <a:xfrm>
            <a:off x="4763" y="361950"/>
            <a:ext cx="83646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Client/Life Factors (86%) (includes unexplained and error variance)</a:t>
            </a:r>
          </a:p>
          <a:p>
            <a:endParaRPr lang="en-US" sz="2000" b="1" dirty="0">
              <a:solidFill>
                <a:srgbClr val="09213B"/>
              </a:solidFill>
              <a:latin typeface="Constantia" pitchFamily="18" charset="0"/>
            </a:endParaRPr>
          </a:p>
        </p:txBody>
      </p:sp>
      <p:sp>
        <p:nvSpPr>
          <p:cNvPr id="2446347" name="TextBox 26"/>
          <p:cNvSpPr txBox="1">
            <a:spLocks noChangeArrowheads="1"/>
          </p:cNvSpPr>
          <p:nvPr/>
        </p:nvSpPr>
        <p:spPr bwMode="auto">
          <a:xfrm>
            <a:off x="1336675" y="2438400"/>
            <a:ext cx="2320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onstantia" pitchFamily="18" charset="0"/>
              </a:rPr>
              <a:t>Treatment Effects</a:t>
            </a:r>
          </a:p>
          <a:p>
            <a:pPr algn="ctr"/>
            <a:r>
              <a:rPr lang="en-US" sz="2000" b="1" dirty="0">
                <a:latin typeface="Constantia" pitchFamily="18" charset="0"/>
              </a:rPr>
              <a:t>   14% </a:t>
            </a:r>
          </a:p>
        </p:txBody>
      </p:sp>
      <p:cxnSp>
        <p:nvCxnSpPr>
          <p:cNvPr id="2446348" name="Straight Arrow Connector 34"/>
          <p:cNvCxnSpPr>
            <a:cxnSpLocks noChangeShapeType="1"/>
          </p:cNvCxnSpPr>
          <p:nvPr/>
        </p:nvCxnSpPr>
        <p:spPr bwMode="auto">
          <a:xfrm rot="5400000">
            <a:off x="3161507" y="2856707"/>
            <a:ext cx="1447800" cy="15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2446349" name="Straight Arrow Connector 38"/>
          <p:cNvCxnSpPr>
            <a:cxnSpLocks noChangeShapeType="1"/>
          </p:cNvCxnSpPr>
          <p:nvPr/>
        </p:nvCxnSpPr>
        <p:spPr bwMode="auto">
          <a:xfrm rot="5400000">
            <a:off x="4876800" y="2590800"/>
            <a:ext cx="609600" cy="4572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2446350" name="Straight Arrow Connector 40"/>
          <p:cNvCxnSpPr>
            <a:cxnSpLocks noChangeShapeType="1"/>
          </p:cNvCxnSpPr>
          <p:nvPr/>
        </p:nvCxnSpPr>
        <p:spPr bwMode="auto">
          <a:xfrm rot="10800000">
            <a:off x="4876800" y="3733800"/>
            <a:ext cx="15240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2446351" name="Straight Arrow Connector 42"/>
          <p:cNvCxnSpPr>
            <a:cxnSpLocks noChangeShapeType="1"/>
          </p:cNvCxnSpPr>
          <p:nvPr/>
        </p:nvCxnSpPr>
        <p:spPr bwMode="auto">
          <a:xfrm rot="16200000" flipV="1">
            <a:off x="4914900" y="4838701"/>
            <a:ext cx="685800" cy="6096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2446352" name="Straight Arrow Connector 44"/>
          <p:cNvCxnSpPr>
            <a:cxnSpLocks noChangeShapeType="1"/>
          </p:cNvCxnSpPr>
          <p:nvPr/>
        </p:nvCxnSpPr>
        <p:spPr bwMode="auto">
          <a:xfrm rot="5400000" flipH="1" flipV="1">
            <a:off x="2705100" y="4686300"/>
            <a:ext cx="685800" cy="6096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2446353" name="TextBox 45"/>
          <p:cNvSpPr txBox="1">
            <a:spLocks noChangeArrowheads="1"/>
          </p:cNvSpPr>
          <p:nvPr/>
        </p:nvSpPr>
        <p:spPr bwMode="auto">
          <a:xfrm>
            <a:off x="2827338" y="1349375"/>
            <a:ext cx="220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Feedback Effects</a:t>
            </a:r>
          </a:p>
          <a:p>
            <a:pPr algn="ctr"/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  21-42%</a:t>
            </a:r>
          </a:p>
        </p:txBody>
      </p:sp>
      <p:sp>
        <p:nvSpPr>
          <p:cNvPr id="2446354" name="TextBox 46"/>
          <p:cNvSpPr txBox="1">
            <a:spLocks noChangeArrowheads="1"/>
          </p:cNvSpPr>
          <p:nvPr/>
        </p:nvSpPr>
        <p:spPr bwMode="auto">
          <a:xfrm>
            <a:off x="5334000" y="2057400"/>
            <a:ext cx="20606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Alliance Effects</a:t>
            </a:r>
          </a:p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       36-50% </a:t>
            </a:r>
          </a:p>
        </p:txBody>
      </p:sp>
      <p:sp>
        <p:nvSpPr>
          <p:cNvPr id="2446355" name="TextBox 47"/>
          <p:cNvSpPr txBox="1">
            <a:spLocks noChangeArrowheads="1"/>
          </p:cNvSpPr>
          <p:nvPr/>
        </p:nvSpPr>
        <p:spPr bwMode="auto">
          <a:xfrm>
            <a:off x="6553200" y="3124200"/>
            <a:ext cx="2743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Model/Technique:</a:t>
            </a:r>
          </a:p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Specific Effects (Model Differences)</a:t>
            </a:r>
          </a:p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            7%</a:t>
            </a:r>
          </a:p>
        </p:txBody>
      </p:sp>
      <p:sp>
        <p:nvSpPr>
          <p:cNvPr id="2446356" name="TextBox 48"/>
          <p:cNvSpPr txBox="1">
            <a:spLocks noChangeArrowheads="1"/>
          </p:cNvSpPr>
          <p:nvPr/>
        </p:nvSpPr>
        <p:spPr bwMode="auto">
          <a:xfrm>
            <a:off x="5638800" y="4572000"/>
            <a:ext cx="3581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Model/Technique: </a:t>
            </a:r>
          </a:p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General Effects (Rationale &amp;  Ritual), Client Expectancy (Placebo), &amp; Therapist Allegiance</a:t>
            </a:r>
          </a:p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              28-?%</a:t>
            </a:r>
          </a:p>
        </p:txBody>
      </p:sp>
      <p:sp>
        <p:nvSpPr>
          <p:cNvPr id="2446357" name="TextBox 49"/>
          <p:cNvSpPr txBox="1">
            <a:spLocks noChangeArrowheads="1"/>
          </p:cNvSpPr>
          <p:nvPr/>
        </p:nvSpPr>
        <p:spPr bwMode="auto">
          <a:xfrm>
            <a:off x="741363" y="5334000"/>
            <a:ext cx="2216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Therapist Effects</a:t>
            </a:r>
          </a:p>
          <a:p>
            <a:r>
              <a:rPr lang="en-US" sz="2000" b="1" dirty="0">
                <a:solidFill>
                  <a:srgbClr val="09213B"/>
                </a:solidFill>
                <a:latin typeface="Constantia" pitchFamily="18" charset="0"/>
              </a:rPr>
              <a:t>         36-57%</a:t>
            </a:r>
          </a:p>
        </p:txBody>
      </p:sp>
      <p:sp>
        <p:nvSpPr>
          <p:cNvPr id="2446358" name="Line 31"/>
          <p:cNvSpPr>
            <a:spLocks noChangeShapeType="1"/>
          </p:cNvSpPr>
          <p:nvPr/>
        </p:nvSpPr>
        <p:spPr bwMode="auto">
          <a:xfrm>
            <a:off x="1066800" y="76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FFFFFF"/>
              </a:solidFill>
              <a:latin typeface="Arial" pitchFamily="34" charset="0"/>
            </a:endParaRPr>
          </a:p>
        </p:txBody>
      </p:sp>
      <p:cxnSp>
        <p:nvCxnSpPr>
          <p:cNvPr id="50" name="Straight Connector 49"/>
          <p:cNvCxnSpPr>
            <a:cxnSpLocks noChangeShapeType="1"/>
            <a:stCxn id="2446345" idx="0"/>
          </p:cNvCxnSpPr>
          <p:nvPr/>
        </p:nvCxnSpPr>
        <p:spPr bwMode="auto">
          <a:xfrm rot="16200000" flipH="1">
            <a:off x="2628900" y="571500"/>
            <a:ext cx="762000" cy="342900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6" name="Straight Connector 55"/>
          <p:cNvCxnSpPr>
            <a:cxnSpLocks noChangeShapeType="1"/>
            <a:stCxn id="2446345" idx="3"/>
            <a:endCxn id="2446340" idx="3"/>
          </p:cNvCxnSpPr>
          <p:nvPr/>
        </p:nvCxnSpPr>
        <p:spPr bwMode="auto">
          <a:xfrm>
            <a:off x="1133755" y="2295245"/>
            <a:ext cx="2009263" cy="2813656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</p:spPr>
      </p:cxnSp>
      <p:pic>
        <p:nvPicPr>
          <p:cNvPr id="2" name="Picture 1" descr="A green logo with a black background&#10;&#10;Description automatically generated">
            <a:extLst>
              <a:ext uri="{FF2B5EF4-FFF2-40B4-BE49-F238E27FC236}">
                <a16:creationId xmlns:a16="http://schemas.microsoft.com/office/drawing/2014/main" id="{A687B167-B668-DD75-759B-CE15AA7DA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5" y="6293044"/>
            <a:ext cx="562985" cy="529088"/>
          </a:xfrm>
          <a:prstGeom prst="rect">
            <a:avLst/>
          </a:prstGeom>
        </p:spPr>
      </p:pic>
      <p:sp>
        <p:nvSpPr>
          <p:cNvPr id="3" name="Text Box 20">
            <a:extLst>
              <a:ext uri="{FF2B5EF4-FFF2-40B4-BE49-F238E27FC236}">
                <a16:creationId xmlns:a16="http://schemas.microsoft.com/office/drawing/2014/main" id="{1959A1B3-01C9-653F-6C0A-955C353E7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563380"/>
            <a:ext cx="7035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>
                <a:solidFill>
                  <a:schemeClr val="bg1"/>
                </a:solidFill>
                <a:latin typeface="Times New Roman" pitchFamily="18" charset="0"/>
              </a:rPr>
              <a:t>Duncan. B. (2014). On Becoming a Better Therapist, 2</a:t>
            </a:r>
            <a:r>
              <a:rPr lang="en-US" sz="1600" baseline="30000" dirty="0">
                <a:solidFill>
                  <a:schemeClr val="bg1"/>
                </a:solidFill>
                <a:latin typeface="Times New Roman" pitchFamily="18" charset="0"/>
              </a:rPr>
              <a:t>nd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</a:rPr>
              <a:t> Ed. Washington, DC: APA </a:t>
            </a:r>
          </a:p>
        </p:txBody>
      </p:sp>
    </p:spTree>
    <p:extLst>
      <p:ext uri="{BB962C8B-B14F-4D97-AF65-F5344CB8AC3E}">
        <p14:creationId xmlns:p14="http://schemas.microsoft.com/office/powerpoint/2010/main" val="273348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60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446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4463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6339" grpId="0" animBg="1"/>
      <p:bldP spid="2446340" grpId="0" animBg="1"/>
      <p:bldP spid="1760264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tent Slide">
  <a:themeElements>
    <a:clrScheme name="Content Slide 1">
      <a:dk1>
        <a:srgbClr val="000000"/>
      </a:dk1>
      <a:lt1>
        <a:srgbClr val="FFFFFF"/>
      </a:lt1>
      <a:dk2>
        <a:srgbClr val="52ABD5"/>
      </a:dk2>
      <a:lt2>
        <a:srgbClr val="AAB198"/>
      </a:lt2>
      <a:accent1>
        <a:srgbClr val="5EBEA5"/>
      </a:accent1>
      <a:accent2>
        <a:srgbClr val="8086C1"/>
      </a:accent2>
      <a:accent3>
        <a:srgbClr val="FFFFFF"/>
      </a:accent3>
      <a:accent4>
        <a:srgbClr val="000000"/>
      </a:accent4>
      <a:accent5>
        <a:srgbClr val="B6DBCF"/>
      </a:accent5>
      <a:accent6>
        <a:srgbClr val="7379AF"/>
      </a:accent6>
      <a:hlink>
        <a:srgbClr val="7FB741"/>
      </a:hlink>
      <a:folHlink>
        <a:srgbClr val="DA6426"/>
      </a:folHlink>
    </a:clrScheme>
    <a:fontScheme name="Content Slide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lnDef>
  </a:objectDefaults>
  <a:extraClrSchemeLst>
    <a:extraClrScheme>
      <a:clrScheme name="Content Slide 1">
        <a:dk1>
          <a:srgbClr val="000000"/>
        </a:dk1>
        <a:lt1>
          <a:srgbClr val="FFFFFF"/>
        </a:lt1>
        <a:dk2>
          <a:srgbClr val="52ABD5"/>
        </a:dk2>
        <a:lt2>
          <a:srgbClr val="AAB198"/>
        </a:lt2>
        <a:accent1>
          <a:srgbClr val="5EBEA5"/>
        </a:accent1>
        <a:accent2>
          <a:srgbClr val="8086C1"/>
        </a:accent2>
        <a:accent3>
          <a:srgbClr val="FFFFFF"/>
        </a:accent3>
        <a:accent4>
          <a:srgbClr val="000000"/>
        </a:accent4>
        <a:accent5>
          <a:srgbClr val="B6DBCF"/>
        </a:accent5>
        <a:accent6>
          <a:srgbClr val="7379AF"/>
        </a:accent6>
        <a:hlink>
          <a:srgbClr val="7FB741"/>
        </a:hlink>
        <a:folHlink>
          <a:srgbClr val="DA64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64456</TotalTime>
  <Words>101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Constantia</vt:lpstr>
      <vt:lpstr>News Gothic MT</vt:lpstr>
      <vt:lpstr>Times New Roman</vt:lpstr>
      <vt:lpstr>Wingdings</vt:lpstr>
      <vt:lpstr>Wingdings 2</vt:lpstr>
      <vt:lpstr>Content Slide</vt:lpstr>
      <vt:lpstr>5_Breeze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Story about Research</dc:title>
  <dc:creator>Duncan</dc:creator>
  <cp:lastModifiedBy>Barry Duncan</cp:lastModifiedBy>
  <cp:revision>1359</cp:revision>
  <dcterms:created xsi:type="dcterms:W3CDTF">2006-06-25T20:53:53Z</dcterms:created>
  <dcterms:modified xsi:type="dcterms:W3CDTF">2024-10-15T22:15:45Z</dcterms:modified>
</cp:coreProperties>
</file>